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2"/>
  </p:notesMasterIdLst>
  <p:sldIdLst>
    <p:sldId id="290" r:id="rId2"/>
    <p:sldId id="338" r:id="rId3"/>
    <p:sldId id="334" r:id="rId4"/>
    <p:sldId id="309" r:id="rId5"/>
    <p:sldId id="340" r:id="rId6"/>
    <p:sldId id="331" r:id="rId7"/>
    <p:sldId id="329" r:id="rId8"/>
    <p:sldId id="339" r:id="rId9"/>
    <p:sldId id="342" r:id="rId10"/>
    <p:sldId id="330" r:id="rId11"/>
  </p:sldIdLst>
  <p:sldSz cx="9144000" cy="6858000" type="screen4x3"/>
  <p:notesSz cx="67691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05EFC44-12BA-4F8A-A991-A141B3950A59}">
          <p14:sldIdLst>
            <p14:sldId id="290"/>
            <p14:sldId id="338"/>
            <p14:sldId id="334"/>
            <p14:sldId id="309"/>
            <p14:sldId id="340"/>
          </p14:sldIdLst>
        </p14:section>
        <p14:section name="Раздел без заголовка" id="{1E381A5F-5A4A-4F86-9305-4EBC3B135D29}">
          <p14:sldIdLst>
            <p14:sldId id="331"/>
            <p14:sldId id="329"/>
            <p14:sldId id="339"/>
            <p14:sldId id="342"/>
            <p14:sldId id="33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FFFFCC"/>
    <a:srgbClr val="FF3300"/>
    <a:srgbClr val="000000"/>
    <a:srgbClr val="FF6600"/>
    <a:srgbClr val="8000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186" autoAdjust="0"/>
    <p:restoredTop sz="93997" autoAdjust="0"/>
  </p:normalViewPr>
  <p:slideViewPr>
    <p:cSldViewPr>
      <p:cViewPr>
        <p:scale>
          <a:sx n="100" d="100"/>
          <a:sy n="100" d="100"/>
        </p:scale>
        <p:origin x="-984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0"/>
      <c:perspective val="10"/>
    </c:view3D>
    <c:floor>
      <c:thickness val="0"/>
    </c:floor>
    <c:sideWall>
      <c:thickness val="0"/>
      <c:spPr>
        <a:noFill/>
        <a:ln w="20821">
          <a:noFill/>
        </a:ln>
      </c:spPr>
    </c:sideWall>
    <c:backWall>
      <c:thickness val="0"/>
      <c:spPr>
        <a:noFill/>
        <a:ln w="20821">
          <a:noFill/>
        </a:ln>
      </c:spPr>
    </c:backWall>
    <c:plotArea>
      <c:layout>
        <c:manualLayout>
          <c:layoutTarget val="inner"/>
          <c:xMode val="edge"/>
          <c:yMode val="edge"/>
          <c:x val="7.7496705079247136E-2"/>
          <c:y val="3.5620288155469956E-2"/>
          <c:w val="0.69908015768725362"/>
          <c:h val="0.835593220338983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339966"/>
            </a:solidFill>
            <a:ln w="10410">
              <a:solidFill>
                <a:schemeClr val="tx1"/>
              </a:solidFill>
              <a:prstDash val="soli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innerShdw blurRad="520700" dist="952500" dir="15600000">
                <a:prstClr val="black">
                  <a:alpha val="0"/>
                </a:prstClr>
              </a:inn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339966"/>
              </a:solidFill>
              <a:ln w="10410">
                <a:solidFill>
                  <a:schemeClr val="tx1"/>
                </a:solidFill>
                <a:prstDash val="soli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520700" dist="952500" dir="15600000">
                  <a:prstClr val="black">
                    <a:alpha val="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25400"/>
                <a:bevelB w="25400" prst="hardEdge"/>
              </a:sp3d>
            </c:spPr>
          </c:dPt>
          <c:dLbls>
            <c:dLbl>
              <c:idx val="0"/>
              <c:layout>
                <c:manualLayout>
                  <c:x val="3.8161318300086761E-2"/>
                  <c:y val="-1.0519395134779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УФНС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215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93366"/>
            </a:solidFill>
            <a:ln w="10410">
              <a:solidFill>
                <a:schemeClr val="tx1"/>
              </a:solidFill>
              <a:prstDash val="solid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B w="25400"/>
            </a:sp3d>
          </c:spPr>
          <c:invertIfNegative val="0"/>
          <c:dLbls>
            <c:dLbl>
              <c:idx val="0"/>
              <c:layout>
                <c:manualLayout>
                  <c:x val="2.2549869904596721E-2"/>
                  <c:y val="-3.418803418803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УФНС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366FF"/>
            </a:solidFill>
            <a:ln w="10410">
              <a:solidFill>
                <a:schemeClr val="tx1"/>
              </a:solidFill>
              <a:prstDash val="solid"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2.7753686036426712E-2"/>
                  <c:y val="-3.6817882971729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Sheet1!$B$1:$B$1</c:f>
              <c:strCache>
                <c:ptCount val="1"/>
                <c:pt idx="0">
                  <c:v>УФНС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shape val="cylinder"/>
        <c:axId val="48140288"/>
        <c:axId val="48141824"/>
        <c:axId val="0"/>
      </c:bar3DChart>
      <c:catAx>
        <c:axId val="4814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6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141824"/>
        <c:crosses val="autoZero"/>
        <c:auto val="1"/>
        <c:lblAlgn val="ctr"/>
        <c:lblOffset val="100"/>
        <c:noMultiLvlLbl val="0"/>
      </c:catAx>
      <c:valAx>
        <c:axId val="48141824"/>
        <c:scaling>
          <c:orientation val="minMax"/>
        </c:scaling>
        <c:delete val="0"/>
        <c:axPos val="l"/>
        <c:majorGridlines>
          <c:spPr>
            <a:ln w="260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6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4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48140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38594286728858"/>
          <c:y val="0.40671957425440197"/>
          <c:w val="0.13815271356475062"/>
          <c:h val="0.5071392111489027"/>
        </c:manualLayout>
      </c:layout>
      <c:overlay val="0"/>
      <c:spPr>
        <a:noFill/>
        <a:ln w="2603">
          <a:solidFill>
            <a:schemeClr val="tx1"/>
          </a:solidFill>
          <a:prstDash val="solid"/>
        </a:ln>
      </c:spPr>
      <c:txPr>
        <a:bodyPr/>
        <a:lstStyle/>
        <a:p>
          <a:pPr>
            <a:defRPr sz="1299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414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4856237877001015E-3"/>
          <c:w val="0.672178351710921"/>
          <c:h val="0.8133944993766126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удовлетворения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         1 пол.2020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</c:v>
                </c:pt>
                <c:pt idx="1">
                  <c:v>64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Удовлетворено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2258403580157758E-2"/>
                  <c:y val="-1.058524361490698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204473808465744E-3"/>
                  <c:y val="4.66090187510033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         1 пол.2020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</c:v>
                </c:pt>
                <c:pt idx="1">
                  <c:v>21</c:v>
                </c:pt>
                <c:pt idx="2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Урегулировано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8340193103544049E-2"/>
                  <c:y val="-1.064573072127788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6397553049661E-2"/>
                  <c:y val="-1.52538606821464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         1 пол.2020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26</c:v>
                </c:pt>
                <c:pt idx="1">
                  <c:v>25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4052736"/>
        <c:axId val="34058624"/>
        <c:axId val="0"/>
      </c:bar3DChart>
      <c:catAx>
        <c:axId val="3405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Arial Black" panose="020B0A04020102020204" pitchFamily="34" charset="0"/>
              </a:defRPr>
            </a:pPr>
            <a:endParaRPr lang="ru-RU"/>
          </a:p>
        </c:txPr>
        <c:crossAx val="34058624"/>
        <c:crosses val="autoZero"/>
        <c:auto val="1"/>
        <c:lblAlgn val="ctr"/>
        <c:lblOffset val="100"/>
        <c:noMultiLvlLbl val="0"/>
      </c:catAx>
      <c:valAx>
        <c:axId val="340586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40527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186487959671201"/>
          <c:y val="0.1898125516917874"/>
          <c:w val="0.30699374915640482"/>
          <c:h val="0.3381837203273714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3116">
          <a:noFill/>
        </a:ln>
      </c:spPr>
    </c:sideWall>
    <c:backWall>
      <c:thickness val="0"/>
      <c:spPr>
        <a:noFill/>
        <a:ln w="13116">
          <a:noFill/>
        </a:ln>
      </c:spPr>
    </c:backWall>
    <c:plotArea>
      <c:layout>
        <c:manualLayout>
          <c:layoutTarget val="inner"/>
          <c:xMode val="edge"/>
          <c:yMode val="edge"/>
          <c:x val="5.9434228696587779E-2"/>
          <c:y val="0"/>
          <c:w val="0.93310130292036519"/>
          <c:h val="0.76789711590934862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71"/>
        <c:shape val="cylinder"/>
        <c:axId val="34156928"/>
        <c:axId val="34158464"/>
        <c:axId val="0"/>
      </c:bar3DChart>
      <c:catAx>
        <c:axId val="3415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5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 Black" panose="020B0A04020102020204" pitchFamily="34" charset="0"/>
                <a:ea typeface="Arial"/>
                <a:cs typeface="Arial"/>
              </a:defRPr>
            </a:pPr>
            <a:endParaRPr lang="ru-RU"/>
          </a:p>
        </c:txPr>
        <c:crossAx val="34158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15846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34156928"/>
        <c:crosses val="autoZero"/>
        <c:crossBetween val="between"/>
        <c:majorUnit val="2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1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3116">
          <a:noFill/>
        </a:ln>
      </c:spPr>
    </c:sideWall>
    <c:backWall>
      <c:thickness val="0"/>
      <c:spPr>
        <a:noFill/>
        <a:ln w="13116">
          <a:noFill/>
        </a:ln>
      </c:spPr>
    </c:backWall>
    <c:plotArea>
      <c:layout>
        <c:manualLayout>
          <c:layoutTarget val="inner"/>
          <c:xMode val="edge"/>
          <c:yMode val="edge"/>
          <c:x val="6.6898697079634833E-2"/>
          <c:y val="0"/>
          <c:w val="0.93310130292036519"/>
          <c:h val="0.76789711590934862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71"/>
        <c:shape val="cylinder"/>
        <c:axId val="34206464"/>
        <c:axId val="34208000"/>
        <c:axId val="0"/>
      </c:bar3DChart>
      <c:catAx>
        <c:axId val="342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5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 Black" panose="020B0A04020102020204" pitchFamily="34" charset="0"/>
                <a:ea typeface="Arial"/>
                <a:cs typeface="Arial"/>
              </a:defRPr>
            </a:pPr>
            <a:endParaRPr lang="ru-RU"/>
          </a:p>
        </c:txPr>
        <c:crossAx val="342080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20800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34206464"/>
        <c:crosses val="autoZero"/>
        <c:crossBetween val="between"/>
        <c:majorUnit val="25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1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530385512720822E-2"/>
          <c:y val="0"/>
          <c:w val="0.9834695946482134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5"/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Не обжаловано </c:v>
                </c:pt>
                <c:pt idx="1">
                  <c:v>Обжаловано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102</c:v>
                </c:pt>
                <c:pt idx="1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lnSpc>
                <a:spcPct val="100000"/>
              </a:lnSpc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ct val="100000"/>
              </a:lnSpc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1627596933674036"/>
          <c:y val="0.80305639440735499"/>
          <c:w val="0.46277524719475632"/>
          <c:h val="0.19694356453618986"/>
        </c:manualLayout>
      </c:layout>
      <c:overlay val="0"/>
      <c:txPr>
        <a:bodyPr/>
        <a:lstStyle/>
        <a:p>
          <a:pPr>
            <a:lnSpc>
              <a:spcPct val="100000"/>
            </a:lnSpc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0070C0"/>
                </a:solidFill>
                <a:latin typeface="Arial Narrow" pitchFamily="34" charset="0"/>
              </a:defRPr>
            </a:pPr>
            <a:r>
              <a:rPr lang="ru-RU" sz="1800" b="1" i="1" baseline="0" dirty="0" smtClean="0">
                <a:solidFill>
                  <a:srgbClr val="0070C0"/>
                </a:solidFill>
                <a:latin typeface="Arial Narrow" pitchFamily="34" charset="0"/>
              </a:rPr>
              <a:t>Обжаловано в Суд (имеется, результат рассмотрения</a:t>
            </a:r>
            <a:r>
              <a:rPr lang="ru-RU" sz="1800" b="0" i="1" baseline="0" dirty="0" smtClean="0">
                <a:solidFill>
                  <a:srgbClr val="0070C0"/>
                </a:solidFill>
                <a:latin typeface="Arial Narrow" pitchFamily="34" charset="0"/>
              </a:rPr>
              <a:t>)</a:t>
            </a:r>
            <a:endParaRPr lang="ru-RU" sz="1800" b="0" i="1" dirty="0">
              <a:solidFill>
                <a:srgbClr val="0070C0"/>
              </a:solidFill>
              <a:latin typeface="Arial Narrow" pitchFamily="34" charset="0"/>
            </a:endParaRPr>
          </a:p>
        </c:rich>
      </c:tx>
      <c:layout>
        <c:manualLayout>
          <c:xMode val="edge"/>
          <c:yMode val="edge"/>
          <c:x val="0.12213633351083603"/>
          <c:y val="4.835932208249262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694447743354154E-2"/>
          <c:y val="1.9912662033967569E-2"/>
          <c:w val="0.94763321316788618"/>
          <c:h val="0.980087337966031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2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Не обжаловано</c:v>
                </c:pt>
                <c:pt idx="1">
                  <c:v>Обжаловано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104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37562517000026846"/>
          <c:y val="0.77488052402779661"/>
          <c:w val="0.52098593451302389"/>
          <c:h val="0.1284008318072187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3"/>
                <c:pt idx="0">
                  <c:v>Оставлено без удовлетворения</c:v>
                </c:pt>
                <c:pt idx="1">
                  <c:v>Удовлетворено  по существу спора</c:v>
                </c:pt>
                <c:pt idx="2">
                  <c:v>Удовлетворено по иным причинам (смягчающие обстоятельства, тех. ошибки 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18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823212811863365"/>
          <c:y val="0.20312526887423626"/>
          <c:w val="0.30720890588119082"/>
          <c:h val="0.7680289773183967"/>
        </c:manualLayout>
      </c:layout>
      <c:overlay val="0"/>
      <c:txPr>
        <a:bodyPr/>
        <a:lstStyle/>
        <a:p>
          <a:pPr>
            <a:defRPr sz="16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Бездействие заявителей после получения  Акта проверки</c:v>
                </c:pt>
                <c:pt idx="1">
                  <c:v>Повторное заявление</c:v>
                </c:pt>
                <c:pt idx="2">
                  <c:v>Не получение Акта  ст.101.4 (Уведомления)</c:v>
                </c:pt>
                <c:pt idx="3">
                  <c:v>Иные причины (смерть руководителя, и др.)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70152986301852105"/>
          <c:y val="0"/>
          <c:w val="0.28626164749571276"/>
          <c:h val="0.9218475404693398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266732546286284E-2"/>
          <c:y val="0"/>
          <c:w val="0.92717622018606116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836973279772029"/>
          <c:y val="0.80252200380565308"/>
          <c:w val="0.40559528473444506"/>
          <c:h val="0.1854431843164610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6682215621266254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7235419261407646"/>
          <c:y val="0.69424972685227015"/>
          <c:w val="0.45647925084347352"/>
          <c:h val="0.1776538458378857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668221562126625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8"/>
          <c:dPt>
            <c:idx val="0"/>
            <c:bubble3D val="0"/>
            <c:explosion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ЮЛ</c:v>
                </c:pt>
                <c:pt idx="1">
                  <c:v>ИП</c:v>
                </c:pt>
                <c:pt idx="2">
                  <c:v>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48077734161224916"/>
          <c:y val="0.72489474313347813"/>
          <c:w val="0.44272729984734238"/>
          <c:h val="0.2399589597388936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596588033428407E-2"/>
          <c:y val="0"/>
          <c:w val="0.8897396174087662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explosion val="9"/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ЮЛ</c:v>
                </c:pt>
                <c:pt idx="1">
                  <c:v>ИП</c:v>
                </c:pt>
                <c:pt idx="2">
                  <c:v>ФЛ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27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48147736671234115"/>
          <c:y val="0.69675503427308927"/>
          <c:w val="0.45973286918737438"/>
          <c:h val="0.2471162816124489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0920226970665E-2"/>
          <c:y val="1.5571981527593776E-2"/>
          <c:w val="0.92961507363379436"/>
          <c:h val="0.586304422296126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на решения по выездным проверкам</c:v>
                </c:pt>
                <c:pt idx="1">
                  <c:v>на решения по камеральным проверкам</c:v>
                </c:pt>
                <c:pt idx="2">
                  <c:v>на решения по ст.101.4 НК РФ</c:v>
                </c:pt>
                <c:pt idx="3">
                  <c:v>на иные акты налогового органа</c:v>
                </c:pt>
                <c:pt idx="4">
                  <c:v>на действия (бездействие) налоговых органов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19</c:v>
                </c:pt>
                <c:pt idx="3">
                  <c:v>8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57289929711611343"/>
          <c:w val="0.99673390199442857"/>
          <c:h val="0.40610974823925761"/>
        </c:manualLayout>
      </c:layout>
      <c:overlay val="0"/>
      <c:txPr>
        <a:bodyPr/>
        <a:lstStyle/>
        <a:p>
          <a:pPr>
            <a:defRPr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283139175012306E-2"/>
          <c:y val="2.0519122647574698E-3"/>
          <c:w val="0.8070702957607887"/>
          <c:h val="0.766032823094985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на решения по выездным проверкам</c:v>
                </c:pt>
                <c:pt idx="1">
                  <c:v>на решения по камеральным проверкам</c:v>
                </c:pt>
                <c:pt idx="2">
                  <c:v>на решения по ст.101.4 НК РФ</c:v>
                </c:pt>
                <c:pt idx="3">
                  <c:v>на иные акты налогового органа</c:v>
                </c:pt>
                <c:pt idx="4">
                  <c:v>на действия (бездействие) налоговых органов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12</c:v>
                </c:pt>
                <c:pt idx="2">
                  <c:v>3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20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898697079634833E-2"/>
          <c:y val="7.4996939031196364E-2"/>
          <c:w val="0.93310130292036519"/>
          <c:h val="0.75717088907129593"/>
        </c:manualLayout>
      </c:layout>
      <c:bar3DChart>
        <c:barDir val="col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71"/>
        <c:shape val="cylinder"/>
        <c:axId val="5263744"/>
        <c:axId val="5265280"/>
        <c:axId val="0"/>
      </c:bar3DChart>
      <c:catAx>
        <c:axId val="526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5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 Black" panose="020B0A04020102020204" pitchFamily="34" charset="0"/>
                <a:ea typeface="Arial"/>
                <a:cs typeface="Arial"/>
              </a:defRPr>
            </a:pPr>
            <a:endParaRPr lang="ru-RU"/>
          </a:p>
        </c:txPr>
        <c:crossAx val="52652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26528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5263744"/>
        <c:crosses val="autoZero"/>
        <c:crossBetween val="between"/>
        <c:majorUnit val="25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1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3116">
          <a:noFill/>
        </a:ln>
      </c:spPr>
    </c:sideWall>
    <c:backWall>
      <c:thickness val="0"/>
      <c:spPr>
        <a:noFill/>
        <a:ln w="13116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4.7250693814564024E-2"/>
          <c:w val="0.99690663708633742"/>
          <c:h val="0.682577297535011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По количеству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19674">
              <a:solidFill>
                <a:srgbClr val="008080"/>
              </a:solidFill>
              <a:prstDash val="solid"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350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D58D8B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558ED5"/>
              </a:soli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635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0.2732028382387802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34</a:t>
                    </a:r>
                    <a:r>
                      <a:rPr lang="ru-RU" sz="1800" dirty="0" smtClean="0"/>
                      <a:t> </a:t>
                    </a:r>
                    <a:r>
                      <a:rPr lang="ru-RU" sz="1800" dirty="0" err="1" smtClean="0"/>
                      <a:t>млн.р</a:t>
                    </a:r>
                    <a:r>
                      <a:rPr lang="ru-RU" sz="1800" dirty="0" smtClean="0"/>
                      <a:t>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91409379429346E-2"/>
                  <c:y val="-0.376461571615964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0.4</a:t>
                    </a:r>
                    <a:r>
                      <a:rPr lang="ru-RU" sz="1800" dirty="0" smtClean="0"/>
                      <a:t> </a:t>
                    </a:r>
                    <a:r>
                      <a:rPr lang="ru-RU" sz="1800" dirty="0" err="1" smtClean="0"/>
                      <a:t>млн.р</a:t>
                    </a:r>
                    <a:r>
                      <a:rPr lang="ru-RU" sz="1800" dirty="0" smtClean="0"/>
                      <a:t>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3338883096713035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0.4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млн.р</a:t>
                    </a:r>
                    <a:r>
                      <a:rPr lang="ru-RU" dirty="0" smtClean="0"/>
                      <a:t>.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Sheet1!$B$1:$H$1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1 пол.2020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3"/>
                <c:pt idx="0">
                  <c:v>34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0"/>
        <c:shape val="cylinder"/>
        <c:axId val="5298432"/>
        <c:axId val="5304320"/>
        <c:axId val="0"/>
      </c:bar3DChart>
      <c:catAx>
        <c:axId val="529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5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Arial Black" panose="020B0A04020102020204" pitchFamily="34" charset="0"/>
                <a:ea typeface="Arial"/>
                <a:cs typeface="Arial"/>
              </a:defRPr>
            </a:pPr>
            <a:endParaRPr lang="ru-RU"/>
          </a:p>
        </c:txPr>
        <c:crossAx val="53043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5304320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5298432"/>
        <c:crosses val="autoZero"/>
        <c:crossBetween val="between"/>
        <c:majorUnit val="25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1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0.50925</cdr:x>
      <cdr:y>0.50153</cdr:y>
    </cdr:from>
    <cdr:to>
      <cdr:x>0.5155</cdr:x>
      <cdr:y>0.53697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013839" y="2394884"/>
          <a:ext cx="36998" cy="1692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800" b="1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0.29505</cdr:x>
      <cdr:y>0.03059</cdr:y>
    </cdr:from>
    <cdr:to>
      <cdr:x>0.41994</cdr:x>
      <cdr:y>0.16008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0.29505</cdr:x>
      <cdr:y>0.03059</cdr:y>
    </cdr:from>
    <cdr:to>
      <cdr:x>0.41994</cdr:x>
      <cdr:y>0.16008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none" lIns="104306" tIns="52153" rIns="104306" bIns="52153" rtlCol="0" anchor="ctr">
          <a:normAutofit/>
        </a:bodyPr>
        <a:lstStyle xmlns:a="http://schemas.openxmlformats.org/drawingml/2006/main"/>
        <a:p xmlns:a="http://schemas.openxmlformats.org/drawingml/2006/main">
          <a:pPr marL="0" marR="0" indent="0" algn="l" defTabSz="1043056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ru-RU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0.14769</cdr:x>
      <cdr:y>0.26232</cdr:y>
    </cdr:from>
    <cdr:to>
      <cdr:x>0.29798</cdr:x>
      <cdr:y>0.29039</cdr:y>
    </cdr:to>
    <cdr:sp macro="" textlink="">
      <cdr:nvSpPr>
        <cdr:cNvPr id="2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54336" y="1262711"/>
          <a:ext cx="665860" cy="13515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2700">
          <a:solidFill>
            <a:schemeClr val="tx1"/>
          </a:solidFill>
          <a:round/>
          <a:headEnd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defTabSz="1041400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520700" indent="-63500" algn="l" defTabSz="1041400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1041400" indent="-127000" algn="l" defTabSz="1041400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563688" indent="-192088" algn="l" defTabSz="1041400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2084388" indent="-255588" algn="l" defTabSz="1041400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0.39149</cdr:x>
      <cdr:y>0.28563</cdr:y>
    </cdr:from>
    <cdr:to>
      <cdr:x>0.51349</cdr:x>
      <cdr:y>0.31753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1734456" y="1374949"/>
          <a:ext cx="540548" cy="15353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9308" cy="53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9864" y="0"/>
            <a:ext cx="2883428" cy="5322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60413"/>
            <a:ext cx="496570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0556" y="4714580"/>
            <a:ext cx="4932179" cy="44864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158"/>
            <a:ext cx="2959308" cy="4562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9864" y="9429158"/>
            <a:ext cx="2883428" cy="4562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0FD9386-EE78-462F-A74C-591FDCAA57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166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89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8C9DA-7BE0-4B5E-9968-A9A5A1A20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68A6-A781-4941-9D25-AEB15586A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0B6C9-1876-4743-9B14-C57DF3D287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70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5926138" y="5127625"/>
            <a:ext cx="923925" cy="376238"/>
          </a:xfrm>
          <a:prstGeom prst="rect">
            <a:avLst/>
          </a:prstGeom>
          <a:noFill/>
        </p:spPr>
        <p:txBody>
          <a:bodyPr lIns="80147" tIns="40074" rIns="80147" bIns="40074"/>
          <a:lstStyle/>
          <a:p>
            <a:pPr defTabSz="91423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5858" indent="2783">
              <a:defRPr>
                <a:latin typeface="+mj-lt"/>
              </a:defRPr>
            </a:lvl2pPr>
            <a:lvl3pPr marL="551012" indent="-228197">
              <a:tabLst/>
              <a:defRPr>
                <a:latin typeface="+mj-lt"/>
              </a:defRPr>
            </a:lvl3pPr>
            <a:lvl4pPr marL="0" indent="315858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69"/>
            <a:ext cx="7337192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104"/>
              </a:lnSpc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C25EF63-1989-4BEA-A4BD-ECF9B4C8B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104"/>
              </a:lnSpc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62C87AF-041B-41C9-8480-F06CF88A60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lnSpc>
                <a:spcPts val="2104"/>
              </a:lnSpc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C59CC37-0D3B-4FAE-9E1D-857D240E72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2DACB-FB1D-4EC3-AABF-5F31DD9E5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ts val="2104"/>
              </a:lnSpc>
              <a:defRPr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57D972C-CA85-45D6-BD8F-9604DA6E5E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5872163"/>
            <a:ext cx="566738" cy="654050"/>
          </a:xfrm>
        </p:spPr>
        <p:txBody>
          <a:bodyPr/>
          <a:lstStyle>
            <a:lvl1pPr algn="ctr">
              <a:lnSpc>
                <a:spcPts val="2104"/>
              </a:lnSpc>
              <a:defRPr sz="2400" i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5D9C49E8-BA03-4703-9305-80A261E90C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00B7A-10A6-41D3-A177-1AD85339C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C41A9-8280-4D69-B19C-DDB698060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90538"/>
            <a:ext cx="73437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6042025"/>
            <a:ext cx="619125" cy="631825"/>
          </a:xfrm>
          <a:prstGeom prst="rect">
            <a:avLst/>
          </a:prstGeom>
        </p:spPr>
        <p:txBody>
          <a:bodyPr vert="horz" wrap="square" lIns="91424" tIns="45712" rIns="91424" bIns="45712" numCol="1" rtlCol="0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2104"/>
              </a:lnSpc>
              <a:defRPr sz="2400">
                <a:solidFill>
                  <a:prstClr val="whit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166C2AA-FC9B-4090-8662-8689AADF4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15" r:id="rId5"/>
    <p:sldLayoutId id="2147483720" r:id="rId6"/>
    <p:sldLayoutId id="2147483721" r:id="rId7"/>
    <p:sldLayoutId id="2147483714" r:id="rId8"/>
    <p:sldLayoutId id="2147483713" r:id="rId9"/>
    <p:sldLayoutId id="2147483712" r:id="rId10"/>
    <p:sldLayoutId id="2147483711" r:id="rId11"/>
    <p:sldLayoutId id="2147483722" r:id="rId12"/>
  </p:sldLayoutIdLst>
  <p:hf hdr="0" ftr="0" dt="0"/>
  <p:txStyles>
    <p:titleStyle>
      <a:lvl1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Arial" charset="0"/>
          <a:ea typeface="+mj-ea"/>
          <a:cs typeface="+mj-cs"/>
        </a:defRPr>
      </a:lvl1pPr>
      <a:lvl2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charset="0"/>
        </a:defRPr>
      </a:lvl2pPr>
      <a:lvl3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charset="0"/>
        </a:defRPr>
      </a:lvl3pPr>
      <a:lvl4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charset="0"/>
        </a:defRPr>
      </a:lvl4pPr>
      <a:lvl5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Arial" charset="0"/>
        </a:defRPr>
      </a:lvl5pPr>
      <a:lvl6pPr marL="4572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44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716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88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500" indent="-3175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rgbClr val="005AA9"/>
          </a:solidFill>
          <a:latin typeface="Arial" charset="0"/>
          <a:ea typeface="+mn-ea"/>
          <a:cs typeface="+mn-cs"/>
        </a:defRPr>
      </a:lvl1pPr>
      <a:lvl2pPr marL="317500" indent="1397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504F53"/>
          </a:solidFill>
          <a:latin typeface="Arial" charset="0"/>
          <a:ea typeface="+mn-ea"/>
          <a:cs typeface="+mn-cs"/>
        </a:defRPr>
      </a:lvl2pPr>
      <a:lvl3pPr marL="623888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Arial" charset="0"/>
          <a:ea typeface="+mn-ea"/>
          <a:cs typeface="+mn-cs"/>
        </a:defRPr>
      </a:lvl3pPr>
      <a:lvl4pPr marL="1600200" indent="-1285875" algn="just" defTabSz="912813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–"/>
        <a:defRPr sz="1400" kern="1200">
          <a:solidFill>
            <a:srgbClr val="504F53"/>
          </a:solidFill>
          <a:latin typeface="Arial" charset="0"/>
          <a:ea typeface="+mn-ea"/>
          <a:cs typeface="+mn-cs"/>
        </a:defRPr>
      </a:lvl4pPr>
      <a:lvl5pPr marL="1257300" indent="571500" algn="l" defTabSz="912813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»"/>
        <a:defRPr sz="1200" kern="1200">
          <a:solidFill>
            <a:srgbClr val="8D8C90"/>
          </a:solidFill>
          <a:latin typeface="Arial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ru/rn77/apply_fts/pretrial/9679353/" TargetMode="External"/><Relationship Id="rId2" Type="http://schemas.openxmlformats.org/officeDocument/2006/relationships/hyperlink" Target="https://www.nalog.ru/html/sites/www.new.nalog.ru/doc/pril1_fns645_201219.docx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0" y="3644900"/>
            <a:ext cx="9144000" cy="1938338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Досудебное урегулирование  споров. </a:t>
            </a:r>
            <a:br>
              <a:rPr lang="ru-RU" sz="2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Порядок досудебного урегулирования налоговых споров.</a:t>
            </a:r>
            <a:br>
              <a:rPr lang="ru-RU" sz="25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500" i="1" dirty="0" smtClean="0">
                <a:latin typeface="Times New Roman" pitchFamily="18" charset="0"/>
                <a:cs typeface="Times New Roman" pitchFamily="18" charset="0"/>
              </a:rPr>
              <a:t>. Применение обстоятельств смягчающих ответственность за совершение налоговых правонарушений. Подача жалоб (апелляционных жалоб) по ТКС.</a:t>
            </a:r>
            <a:endParaRPr lang="ru-RU" sz="2500" dirty="0" smtClean="0">
              <a:latin typeface="Calibri" pitchFamily="34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92825"/>
            <a:ext cx="6400800" cy="525463"/>
          </a:xfrm>
        </p:spPr>
        <p:txBody>
          <a:bodyPr/>
          <a:lstStyle/>
          <a:p>
            <a:pPr eaLnBrk="1" hangingPunct="1">
              <a:buFont typeface="+mj-lt"/>
              <a:buNone/>
            </a:pPr>
            <a:r>
              <a:rPr lang="ru-RU" dirty="0" smtClean="0">
                <a:latin typeface="Calibri" pitchFamily="34" charset="0"/>
              </a:rPr>
              <a:t>03.09.2020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847975" y="2319338"/>
            <a:ext cx="3571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8" tIns="45704" rIns="91408" bIns="45704" anchor="ctr"/>
          <a:lstStyle/>
          <a:p>
            <a:pPr algn="ctr" defTabSz="1152525"/>
            <a:r>
              <a:rPr lang="ru-RU" b="1" dirty="0">
                <a:solidFill>
                  <a:schemeClr val="bg1"/>
                </a:solidFill>
              </a:rPr>
              <a:t>УФНС России </a:t>
            </a:r>
          </a:p>
          <a:p>
            <a:pPr algn="ctr" defTabSz="1152525"/>
            <a:r>
              <a:rPr lang="ru-RU" b="1">
                <a:solidFill>
                  <a:schemeClr val="bg1"/>
                </a:solidFill>
              </a:rPr>
              <a:t>по Новгородской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27584" y="1772816"/>
            <a:ext cx="7864166" cy="2664296"/>
          </a:xfrm>
        </p:spPr>
        <p:txBody>
          <a:bodyPr/>
          <a:lstStyle/>
          <a:p>
            <a:pPr lvl="0" algn="ctr" defTabSz="914239" eaLnBrk="1" hangingPunct="1">
              <a:lnSpc>
                <a:spcPct val="100000"/>
              </a:lnSpc>
              <a:defRPr/>
            </a:pPr>
            <a:r>
              <a:rPr lang="ru-RU" sz="4900" dirty="0" smtClean="0">
                <a:latin typeface="Batang" pitchFamily="18" charset="-127"/>
                <a:ea typeface="Batang" pitchFamily="18" charset="-127"/>
                <a:cs typeface="+mn-cs"/>
              </a:rPr>
              <a:t>Доклад </a:t>
            </a:r>
            <a:r>
              <a:rPr lang="ru-RU" sz="4900" dirty="0">
                <a:latin typeface="Batang" pitchFamily="18" charset="-127"/>
                <a:ea typeface="Batang" pitchFamily="18" charset="-127"/>
                <a:cs typeface="+mn-cs"/>
              </a:rPr>
              <a:t>окончен</a:t>
            </a:r>
            <a:br>
              <a:rPr lang="ru-RU" sz="4900" dirty="0">
                <a:latin typeface="Batang" pitchFamily="18" charset="-127"/>
                <a:ea typeface="Batang" pitchFamily="18" charset="-127"/>
                <a:cs typeface="+mn-cs"/>
              </a:rPr>
            </a:br>
            <a:r>
              <a:rPr lang="ru-RU" sz="4900" dirty="0">
                <a:latin typeface="Batang" pitchFamily="18" charset="-127"/>
                <a:ea typeface="Batang" pitchFamily="18" charset="-127"/>
                <a:cs typeface="+mn-cs"/>
              </a:rPr>
              <a:t>Спасибо за внимание!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6C41A9-8280-4D69-B19C-DDB6980604F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5EF63-1989-4BEA-A4BD-ECF9B4C8BC1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>
                <a:solidFill>
                  <a:srgbClr val="0000FF"/>
                </a:solidFill>
                <a:latin typeface="+mj-lt"/>
              </a:rPr>
              <a:t>Слайд №1. Динамика количества</a:t>
            </a: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200" dirty="0" smtClean="0">
                <a:solidFill>
                  <a:srgbClr val="0000FF"/>
                </a:solidFill>
                <a:latin typeface="+mj-lt"/>
              </a:rPr>
              <a:t>поступивших жалоб. </a:t>
            </a:r>
          </a:p>
        </p:txBody>
      </p:sp>
      <p:graphicFrame>
        <p:nvGraphicFramePr>
          <p:cNvPr id="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663784"/>
              </p:ext>
            </p:extLst>
          </p:nvPr>
        </p:nvGraphicFramePr>
        <p:xfrm>
          <a:off x="822325" y="1606550"/>
          <a:ext cx="7321550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8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85584" cy="648072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00FF"/>
                </a:solidFill>
              </a:rPr>
              <a:t>Слайд №2: Поступило жалоб в разрезе категорий налогоплательщиков (%).</a:t>
            </a:r>
            <a:endParaRPr lang="ru-RU" sz="2200" b="1" dirty="0">
              <a:solidFill>
                <a:srgbClr val="0000F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+mn-lt"/>
              </a:rPr>
              <a:t>                   </a:t>
            </a:r>
            <a:r>
              <a:rPr lang="ru-RU" sz="2200" b="1" i="1" dirty="0" smtClean="0">
                <a:latin typeface="Arial Narrow" pitchFamily="34" charset="0"/>
              </a:rPr>
              <a:t>2019 г.</a:t>
            </a:r>
            <a:endParaRPr lang="ru-RU" sz="2200" b="1" i="1" dirty="0">
              <a:latin typeface="Arial Narrow" pitchFamily="34" charset="0"/>
            </a:endParaRPr>
          </a:p>
          <a:p>
            <a:pPr marL="0" indent="0">
              <a:buNone/>
            </a:pPr>
            <a:endParaRPr lang="ru-RU" b="1" i="1" dirty="0">
              <a:latin typeface="Calibri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effectLst>
            <a:glow rad="101600">
              <a:schemeClr val="bg1">
                <a:lumMod val="8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Arial Narrow" pitchFamily="34" charset="0"/>
              </a:rPr>
              <a:t>1 полугодие 2020 г.</a:t>
            </a:r>
            <a:endParaRPr lang="ru-RU" sz="2200" b="1" i="1" dirty="0">
              <a:latin typeface="Arial Narrow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70426419"/>
              </p:ext>
            </p:extLst>
          </p:nvPr>
        </p:nvGraphicFramePr>
        <p:xfrm>
          <a:off x="395536" y="2060848"/>
          <a:ext cx="4104456" cy="4221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22334838"/>
              </p:ext>
            </p:extLst>
          </p:nvPr>
        </p:nvGraphicFramePr>
        <p:xfrm>
          <a:off x="4427984" y="1988840"/>
          <a:ext cx="4104456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13224698"/>
              </p:ext>
            </p:extLst>
          </p:nvPr>
        </p:nvGraphicFramePr>
        <p:xfrm>
          <a:off x="4499992" y="2124001"/>
          <a:ext cx="3888432" cy="437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38292571"/>
              </p:ext>
            </p:extLst>
          </p:nvPr>
        </p:nvGraphicFramePr>
        <p:xfrm>
          <a:off x="611560" y="2060848"/>
          <a:ext cx="38884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42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0649"/>
            <a:ext cx="7344816" cy="648071"/>
          </a:xfrm>
        </p:spPr>
        <p:txBody>
          <a:bodyPr/>
          <a:lstStyle/>
          <a:p>
            <a:r>
              <a:rPr lang="ru-RU" sz="2200" dirty="0" smtClean="0">
                <a:solidFill>
                  <a:srgbClr val="0000FF"/>
                </a:solidFill>
              </a:rPr>
              <a:t>Слайд №3. Виды поступивших жалоб (количество).                            </a:t>
            </a:r>
            <a:br>
              <a:rPr lang="ru-RU" sz="2200" dirty="0" smtClean="0">
                <a:solidFill>
                  <a:srgbClr val="0000FF"/>
                </a:solidFill>
              </a:rPr>
            </a:br>
            <a:r>
              <a:rPr lang="ru-RU" sz="2200" dirty="0" smtClean="0">
                <a:solidFill>
                  <a:srgbClr val="0000FF"/>
                </a:solidFill>
              </a:rPr>
              <a:t/>
            </a:r>
            <a:br>
              <a:rPr lang="ru-RU" sz="2200" dirty="0" smtClean="0">
                <a:solidFill>
                  <a:srgbClr val="0000FF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2200" i="1" dirty="0" smtClean="0">
                <a:solidFill>
                  <a:srgbClr val="0070C0"/>
                </a:solidFill>
                <a:latin typeface="Arial Narrow" pitchFamily="34" charset="0"/>
              </a:rPr>
              <a:t>В 1 полугодии 20</a:t>
            </a:r>
            <a:r>
              <a:rPr lang="en-US" sz="2200" i="1" dirty="0" smtClean="0">
                <a:solidFill>
                  <a:srgbClr val="0070C0"/>
                </a:solidFill>
                <a:latin typeface="Arial Narrow" pitchFamily="34" charset="0"/>
              </a:rPr>
              <a:t>19</a:t>
            </a:r>
            <a:r>
              <a:rPr lang="ru-RU" sz="2200" i="1" dirty="0" smtClean="0">
                <a:solidFill>
                  <a:srgbClr val="0070C0"/>
                </a:solidFill>
                <a:latin typeface="Arial Narrow" pitchFamily="34" charset="0"/>
              </a:rPr>
              <a:t> года</a:t>
            </a:r>
            <a:r>
              <a:rPr lang="en-US" sz="2200" i="1" dirty="0" smtClean="0">
                <a:solidFill>
                  <a:srgbClr val="0070C0"/>
                </a:solidFill>
                <a:latin typeface="Arial Narrow" pitchFamily="34" charset="0"/>
              </a:rPr>
              <a:t>                </a:t>
            </a:r>
            <a:r>
              <a:rPr lang="ru-RU" sz="2200" i="1" dirty="0" smtClean="0">
                <a:solidFill>
                  <a:srgbClr val="0070C0"/>
                </a:solidFill>
                <a:latin typeface="Arial Narrow" pitchFamily="34" charset="0"/>
              </a:rPr>
              <a:t>В</a:t>
            </a:r>
            <a:r>
              <a:rPr lang="ru-RU" sz="2200" i="1" dirty="0" smtClean="0">
                <a:solidFill>
                  <a:srgbClr val="0000FF"/>
                </a:solidFill>
              </a:rPr>
              <a:t> </a:t>
            </a:r>
            <a:r>
              <a:rPr lang="ru-RU" sz="2200" i="1" dirty="0" smtClean="0">
                <a:solidFill>
                  <a:srgbClr val="0070C0"/>
                </a:solidFill>
                <a:latin typeface="Arial Narrow" pitchFamily="34" charset="0"/>
              </a:rPr>
              <a:t>1 полугодии 20</a:t>
            </a:r>
            <a:r>
              <a:rPr lang="en-US" sz="2200" i="1" dirty="0" smtClean="0">
                <a:solidFill>
                  <a:srgbClr val="0070C0"/>
                </a:solidFill>
                <a:latin typeface="Arial Narrow" pitchFamily="34" charset="0"/>
              </a:rPr>
              <a:t>20</a:t>
            </a:r>
            <a:r>
              <a:rPr lang="ru-RU" sz="2200" i="1" dirty="0" smtClean="0">
                <a:solidFill>
                  <a:srgbClr val="0070C0"/>
                </a:solidFill>
                <a:latin typeface="Arial Narrow" pitchFamily="34" charset="0"/>
              </a:rPr>
              <a:t> года</a:t>
            </a:r>
            <a:endParaRPr lang="ru-RU" sz="22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5EF63-1989-4BEA-A4BD-ECF9B4C8BC18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918864"/>
              </p:ext>
            </p:extLst>
          </p:nvPr>
        </p:nvGraphicFramePr>
        <p:xfrm>
          <a:off x="4283968" y="1196752"/>
          <a:ext cx="3888432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289230"/>
              </p:ext>
            </p:extLst>
          </p:nvPr>
        </p:nvGraphicFramePr>
        <p:xfrm>
          <a:off x="467544" y="1196752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16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209016"/>
              </p:ext>
            </p:extLst>
          </p:nvPr>
        </p:nvGraphicFramePr>
        <p:xfrm>
          <a:off x="758855" y="3977107"/>
          <a:ext cx="3851159" cy="2933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75349"/>
              </p:ext>
            </p:extLst>
          </p:nvPr>
        </p:nvGraphicFramePr>
        <p:xfrm>
          <a:off x="484569" y="1558924"/>
          <a:ext cx="4118254" cy="254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6480811" y="3704704"/>
            <a:ext cx="1170150" cy="391639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6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pPr algn="ctr" defTabSz="1040800">
              <a:spcBef>
                <a:spcPct val="20000"/>
              </a:spcBef>
            </a:pPr>
            <a:endParaRPr lang="ru-RU" altLang="ru-RU" sz="2100" b="1" dirty="0">
              <a:solidFill>
                <a:srgbClr val="722A28"/>
              </a:solidFill>
              <a:latin typeface="Arial Narrow" pitchFamily="34" charset="0"/>
            </a:endParaRPr>
          </a:p>
        </p:txBody>
      </p:sp>
      <p:sp>
        <p:nvSpPr>
          <p:cNvPr id="2066" name="Номер слайда 3"/>
          <p:cNvSpPr txBox="1">
            <a:spLocks noGrp="1"/>
          </p:cNvSpPr>
          <p:nvPr/>
        </p:nvSpPr>
        <p:spPr bwMode="auto">
          <a:xfrm>
            <a:off x="8325439" y="6041606"/>
            <a:ext cx="619012" cy="63209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/>
        </p:spPr>
        <p:txBody>
          <a:bodyPr lIns="91376" tIns="45688" rIns="91376" bIns="45688" anchor="ctr"/>
          <a:lstStyle/>
          <a:p>
            <a:pPr algn="ctr">
              <a:lnSpc>
                <a:spcPts val="2104"/>
              </a:lnSpc>
              <a:defRPr/>
            </a:pPr>
            <a:fld id="{EF1085C0-F847-46BE-B14C-07674D481644}" type="slidenum">
              <a:rPr lang="ru-RU" sz="1600">
                <a:solidFill>
                  <a:schemeClr val="bg1"/>
                </a:solidFill>
                <a:latin typeface="+mn-lt"/>
              </a:rPr>
              <a:pPr algn="ctr">
                <a:lnSpc>
                  <a:spcPts val="2104"/>
                </a:lnSpc>
                <a:defRPr/>
              </a:pPr>
              <a:t>5</a:t>
            </a:fld>
            <a:endParaRPr lang="ru-RU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" name="Line 19"/>
          <p:cNvSpPr>
            <a:spLocks noChangeShapeType="1"/>
          </p:cNvSpPr>
          <p:nvPr/>
        </p:nvSpPr>
        <p:spPr bwMode="auto">
          <a:xfrm>
            <a:off x="6261942" y="5192387"/>
            <a:ext cx="649891" cy="36670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endParaRPr lang="ru-RU"/>
          </a:p>
        </p:txBody>
      </p:sp>
      <p:sp>
        <p:nvSpPr>
          <p:cNvPr id="79" name="Rectangle 5"/>
          <p:cNvSpPr>
            <a:spLocks/>
          </p:cNvSpPr>
          <p:nvPr/>
        </p:nvSpPr>
        <p:spPr bwMode="auto">
          <a:xfrm>
            <a:off x="261783" y="294089"/>
            <a:ext cx="8743584" cy="39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6" tIns="45688" rIns="91376" bIns="45688" anchor="ctr"/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14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14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14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14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4558"/>
              </a:lnSpc>
              <a:spcBef>
                <a:spcPct val="0"/>
              </a:spcBef>
            </a:pPr>
            <a:r>
              <a:rPr lang="ru-RU" altLang="ru-RU" sz="22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СЛАЙД № 4: РЕЗУЛЬТАТЫ </a:t>
            </a:r>
            <a:r>
              <a:rPr lang="ru-RU" altLang="ru-RU" sz="22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РАССМОТРЕНИЯ ДОСУДЕБНЫХ </a:t>
            </a:r>
            <a:r>
              <a:rPr lang="ru-RU" altLang="ru-RU" sz="22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СПОРОВ</a:t>
            </a:r>
            <a:endParaRPr lang="ru-RU" altLang="ru-RU" sz="22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4633575" y="764704"/>
            <a:ext cx="4218586" cy="61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80147" tIns="40074" rIns="80147" bIns="40074">
            <a:noAutofit/>
          </a:bodyPr>
          <a:lstStyle>
            <a:defPPr>
              <a:defRPr lang="ru-RU"/>
            </a:defPPr>
            <a:lvl1pPr algn="ctr" defTabSz="914400" eaLnBrk="1" hangingPunct="1">
              <a:buFontTx/>
              <a:buNone/>
              <a:defRPr sz="2200" b="1">
                <a:solidFill>
                  <a:srgbClr val="000099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r>
              <a:rPr lang="ru-RU" altLang="ru-RU" sz="1500" i="1" dirty="0">
                <a:solidFill>
                  <a:srgbClr val="0070C0"/>
                </a:solidFill>
              </a:rPr>
              <a:t>Досудебное урегулирование  споров с налогоплательщиками (по количеству жалоб</a:t>
            </a:r>
            <a:r>
              <a:rPr lang="ru-RU" altLang="ru-RU" sz="1500" i="1" dirty="0" smtClean="0">
                <a:solidFill>
                  <a:srgbClr val="004DE6"/>
                </a:solidFill>
              </a:rPr>
              <a:t>)</a:t>
            </a:r>
            <a:endParaRPr lang="ru-RU" altLang="ru-RU" sz="1500" i="1" dirty="0">
              <a:solidFill>
                <a:srgbClr val="004DE6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65673" y="685728"/>
            <a:ext cx="3756047" cy="71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80147" tIns="40074" rIns="80147" bIns="40074">
            <a:noAutofit/>
          </a:bodyPr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defTabSz="801472" eaLnBrk="1" hangingPunct="1">
              <a:spcBef>
                <a:spcPct val="0"/>
              </a:spcBef>
            </a:pPr>
            <a:endParaRPr lang="ru-RU" altLang="ru-RU" sz="1600" b="1" i="1" dirty="0">
              <a:solidFill>
                <a:srgbClr val="004DE6"/>
              </a:solidFill>
              <a:latin typeface="Arial Narrow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78935" y="1227925"/>
            <a:ext cx="520026" cy="30706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txBody>
          <a:bodyPr wrap="square" lIns="80147" tIns="40074" rIns="80147" bIns="40074">
            <a:spAutoFit/>
          </a:bodyPr>
          <a:lstStyle/>
          <a:p>
            <a:pPr algn="ctr" defTabSz="801472"/>
            <a:endParaRPr lang="ru-RU" altLang="ru-RU" sz="1400" b="1" dirty="0">
              <a:latin typeface="Arial Narrow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61708" y="1750411"/>
            <a:ext cx="520026" cy="30706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txBody>
          <a:bodyPr wrap="square" lIns="80147" tIns="40074" rIns="80147" bIns="40074">
            <a:spAutoFit/>
          </a:bodyPr>
          <a:lstStyle/>
          <a:p>
            <a:pPr algn="ctr" defTabSz="801472"/>
            <a:endParaRPr lang="ru-RU" altLang="ru-RU" sz="1400" b="1" dirty="0">
              <a:latin typeface="Arial Narrow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03022" y="2318719"/>
            <a:ext cx="520026" cy="30706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txBody>
          <a:bodyPr wrap="square" lIns="80147" tIns="40074" rIns="80147" bIns="40074">
            <a:spAutoFit/>
          </a:bodyPr>
          <a:lstStyle/>
          <a:p>
            <a:pPr algn="ctr" defTabSz="801472"/>
            <a:endParaRPr lang="ru-RU" altLang="ru-RU" sz="1400" b="1" dirty="0">
              <a:latin typeface="Arial Narrow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741916" y="2449340"/>
            <a:ext cx="520026" cy="30706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noFill/>
          </a:ln>
        </p:spPr>
        <p:txBody>
          <a:bodyPr wrap="square" lIns="80147" tIns="40074" rIns="80147" bIns="40074">
            <a:spAutoFit/>
          </a:bodyPr>
          <a:lstStyle/>
          <a:p>
            <a:pPr algn="ctr" defTabSz="801472"/>
            <a:endParaRPr lang="ru-RU" altLang="ru-RU" sz="1400" b="1" dirty="0">
              <a:latin typeface="Arial Narrow" pitchFamily="34" charset="0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817497720"/>
              </p:ext>
            </p:extLst>
          </p:nvPr>
        </p:nvGraphicFramePr>
        <p:xfrm>
          <a:off x="4421720" y="1257057"/>
          <a:ext cx="4430442" cy="4813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709949"/>
              </p:ext>
            </p:extLst>
          </p:nvPr>
        </p:nvGraphicFramePr>
        <p:xfrm>
          <a:off x="753470" y="1903944"/>
          <a:ext cx="3402753" cy="365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65673" y="4096343"/>
            <a:ext cx="3667198" cy="28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80147" tIns="40074" rIns="80147" bIns="40074">
            <a:noAutofit/>
          </a:bodyPr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defTabSz="801472" eaLnBrk="1" hangingPunct="1">
              <a:spcBef>
                <a:spcPct val="0"/>
              </a:spcBef>
            </a:pPr>
            <a:endParaRPr lang="ru-RU" altLang="ru-RU" sz="1600" b="1" i="1" dirty="0">
              <a:solidFill>
                <a:srgbClr val="004DE6"/>
              </a:solidFill>
              <a:latin typeface="Arial Narrow" pitchFamily="34" charset="0"/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580357" y="2791463"/>
            <a:ext cx="874490" cy="3438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endParaRPr lang="ru-RU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827584" y="836712"/>
            <a:ext cx="3713702" cy="69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 lIns="80147" tIns="40074" rIns="80147" bIns="40074">
            <a:noAutofit/>
          </a:bodyPr>
          <a:lstStyle>
            <a:defPPr>
              <a:defRPr lang="ru-RU"/>
            </a:defPPr>
            <a:lvl1pPr algn="ctr" defTabSz="914400" eaLnBrk="1" hangingPunct="1">
              <a:buFontTx/>
              <a:buNone/>
              <a:defRPr sz="2200" b="1">
                <a:solidFill>
                  <a:srgbClr val="000099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r>
              <a:rPr lang="ru-RU" altLang="ru-RU" sz="1500" i="1" dirty="0">
                <a:solidFill>
                  <a:srgbClr val="0070C0"/>
                </a:solidFill>
              </a:rPr>
              <a:t>Удовлетворено сумм по жалобам в рамках досудебного урегулирования</a:t>
            </a:r>
          </a:p>
          <a:p>
            <a:endParaRPr lang="ru-RU" altLang="ru-RU" sz="1500" i="1" dirty="0">
              <a:solidFill>
                <a:srgbClr val="004DE6"/>
              </a:solidFill>
            </a:endParaRPr>
          </a:p>
        </p:txBody>
      </p:sp>
      <p:graphicFrame>
        <p:nvGraphicFramePr>
          <p:cNvPr id="19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169602"/>
              </p:ext>
            </p:extLst>
          </p:nvPr>
        </p:nvGraphicFramePr>
        <p:xfrm>
          <a:off x="665673" y="4430025"/>
          <a:ext cx="3402753" cy="2427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92935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37192" cy="12241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000FF"/>
                </a:solidFill>
              </a:rPr>
              <a:t>Слайд </a:t>
            </a:r>
            <a:r>
              <a:rPr lang="ru-RU" sz="2200" dirty="0" smtClean="0">
                <a:solidFill>
                  <a:srgbClr val="0000FF"/>
                </a:solidFill>
              </a:rPr>
              <a:t>№5:</a:t>
            </a:r>
            <a:r>
              <a:rPr lang="ru-RU" sz="4700" dirty="0" smtClean="0">
                <a:solidFill>
                  <a:srgbClr val="0000FF"/>
                </a:solidFill>
              </a:rPr>
              <a:t> </a:t>
            </a:r>
            <a:r>
              <a:rPr lang="ru-RU" sz="2200" dirty="0" smtClean="0">
                <a:solidFill>
                  <a:srgbClr val="0000FF"/>
                </a:solidFill>
              </a:rPr>
              <a:t>Обжалование Решений  </a:t>
            </a:r>
            <a:br>
              <a:rPr lang="ru-RU" sz="2200" dirty="0" smtClean="0">
                <a:solidFill>
                  <a:srgbClr val="0000FF"/>
                </a:solidFill>
              </a:rPr>
            </a:br>
            <a:r>
              <a:rPr lang="ru-RU" sz="2200" dirty="0" smtClean="0">
                <a:solidFill>
                  <a:srgbClr val="0000FF"/>
                </a:solidFill>
              </a:rPr>
              <a:t>в ФНС России и Суд в (2019 - 2020г.г. количество). 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635" y="1916832"/>
            <a:ext cx="3620764" cy="4385836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 smtClean="0">
                <a:solidFill>
                  <a:srgbClr val="0070C0"/>
                </a:solidFill>
                <a:latin typeface="Arial Narrow" pitchFamily="34" charset="0"/>
              </a:rPr>
              <a:t>Обжаловано в ФНС России (имеется, результат рассмотрения)</a:t>
            </a:r>
            <a:endParaRPr lang="ru-RU" sz="1800" b="1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2198919"/>
              </p:ext>
            </p:extLst>
          </p:nvPr>
        </p:nvGraphicFramePr>
        <p:xfrm>
          <a:off x="467544" y="2780928"/>
          <a:ext cx="36004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9CC37-0D3B-4FAE-9E1D-857D240E728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75461658"/>
              </p:ext>
            </p:extLst>
          </p:nvPr>
        </p:nvGraphicFramePr>
        <p:xfrm>
          <a:off x="4283968" y="1772816"/>
          <a:ext cx="417646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4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897537"/>
              </p:ext>
            </p:extLst>
          </p:nvPr>
        </p:nvGraphicFramePr>
        <p:xfrm>
          <a:off x="822325" y="1844824"/>
          <a:ext cx="7278067" cy="459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32243" cy="1271747"/>
          </a:xfrm>
        </p:spPr>
        <p:txBody>
          <a:bodyPr/>
          <a:lstStyle/>
          <a:p>
            <a:r>
              <a:rPr lang="ru-RU" sz="2200" dirty="0" smtClean="0">
                <a:solidFill>
                  <a:srgbClr val="0000FF"/>
                </a:solidFill>
              </a:rPr>
              <a:t>Слайд №6: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sz="2200" dirty="0" smtClean="0">
                <a:solidFill>
                  <a:srgbClr val="0000FF"/>
                </a:solidFill>
              </a:rPr>
              <a:t>Рассмотрение споров прошедших досудебный порядок обжалования в 2019-2020гг. в судах (процент). </a:t>
            </a:r>
            <a:endParaRPr lang="ru-RU" sz="1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5EF63-1989-4BEA-A4BD-ECF9B4C8BC1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0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500041"/>
              </p:ext>
            </p:extLst>
          </p:nvPr>
        </p:nvGraphicFramePr>
        <p:xfrm>
          <a:off x="827584" y="1988840"/>
          <a:ext cx="7272808" cy="444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32243" cy="1271747"/>
          </a:xfrm>
        </p:spPr>
        <p:txBody>
          <a:bodyPr/>
          <a:lstStyle/>
          <a:p>
            <a:r>
              <a:rPr lang="ru-RU" sz="2200" dirty="0" smtClean="0">
                <a:solidFill>
                  <a:srgbClr val="0000FF"/>
                </a:solidFill>
                <a:latin typeface="+mj-lt"/>
              </a:rPr>
              <a:t>Слайд №8:</a:t>
            </a:r>
            <a:r>
              <a:rPr lang="ru-RU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600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Причины обращения с ходатайствами о применении смягчающих обстоятельств</a:t>
            </a:r>
            <a:r>
              <a:rPr lang="ru-RU" sz="2200" dirty="0" smtClean="0">
                <a:latin typeface="+mj-lt"/>
              </a:rPr>
              <a:t>. </a:t>
            </a:r>
            <a:endParaRPr lang="ru-RU" sz="14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25EF63-1989-4BEA-A4BD-ECF9B4C8BC18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0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200" dirty="0" smtClean="0">
                <a:solidFill>
                  <a:srgbClr val="0000FF"/>
                </a:solidFill>
                <a:latin typeface="Arial Narrow" pitchFamily="34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Arial Narrow" pitchFamily="34" charset="0"/>
              </a:rPr>
              <a:t/>
            </a:r>
            <a:br>
              <a:rPr lang="ru-RU" sz="2200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ru-RU" sz="2200" dirty="0" smtClean="0">
                <a:solidFill>
                  <a:srgbClr val="0000FF"/>
                </a:solidFill>
                <a:latin typeface="Arial Narrow" pitchFamily="34" charset="0"/>
              </a:rPr>
              <a:t>СЛАЙД №9: Жалоба по ТКС – </a:t>
            </a:r>
            <a:r>
              <a:rPr lang="ru-RU" sz="2200" dirty="0" smtClean="0">
                <a:solidFill>
                  <a:srgbClr val="0000FF"/>
                </a:solidFill>
                <a:latin typeface="Arial Narrow" pitchFamily="34" charset="0"/>
                <a:cs typeface="Times New Roman" panose="02020603050405020304" pitchFamily="18" charset="0"/>
              </a:rPr>
              <a:t>оперативность доставки и оптимизация взаимодействия</a:t>
            </a:r>
            <a:r>
              <a:rPr lang="ru-RU" sz="4400" dirty="0" smtClean="0"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7D972C-CA85-45D6-BD8F-9604DA6E5EE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725144"/>
            <a:ext cx="7992888" cy="20313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Преимуществами  направления жалобы (апелляционной жалобы) по ТКС являются:</a:t>
            </a:r>
            <a:endParaRPr lang="ru-RU" i="1" dirty="0" smtClean="0"/>
          </a:p>
          <a:p>
            <a:r>
              <a:rPr lang="ru-RU" dirty="0" smtClean="0"/>
              <a:t>-  удобство составления жалобы;</a:t>
            </a:r>
          </a:p>
          <a:p>
            <a:r>
              <a:rPr lang="ru-RU" dirty="0" smtClean="0"/>
              <a:t>-  снижение временных и финансовых затрат;</a:t>
            </a:r>
          </a:p>
          <a:p>
            <a:r>
              <a:rPr lang="ru-RU" dirty="0" smtClean="0"/>
              <a:t>-  оперативность взаимодействия с налоговыми органами в процессе досудебного урегулирования налоговых споров </a:t>
            </a:r>
            <a:r>
              <a:rPr lang="ru-RU" b="1" dirty="0" smtClean="0"/>
              <a:t>и возможность получения Заявителем ОТВЕТНОГО решения</a:t>
            </a:r>
            <a:r>
              <a:rPr lang="ru-RU" dirty="0" smtClean="0"/>
              <a:t> по жалобе по ТКС.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734504"/>
            <a:ext cx="583264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Приказом ФНС от 20 декабря 2019 г. № ММВ-7-9/645@</a:t>
            </a:r>
            <a:r>
              <a:rPr kumimoji="0" lang="ru-RU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предусмотрены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2"/>
              </a:rPr>
              <a:t>форма жалобы</a:t>
            </a:r>
            <a:r>
              <a:rPr lang="ru-RU" b="1" dirty="0" smtClean="0"/>
              <a:t> </a:t>
            </a:r>
            <a:r>
              <a:rPr lang="ru-RU" b="1" u="sng" dirty="0" smtClean="0"/>
              <a:t>(КНД 1110121</a:t>
            </a:r>
            <a:r>
              <a:rPr lang="ru-RU" b="1" dirty="0" smtClean="0"/>
              <a:t>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3"/>
              </a:rPr>
              <a:t>порядок заполнения формы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(см. Приложение № 5 к Приказу);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  <a:hlinkClick r:id="rId2"/>
              </a:rPr>
              <a:t>порядок подачи жалобы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, обязательные критерии для ее принятия, моменты отправки и принятия жалобы и другие процедурные сроки, обязанности подающего жалобу и налогового органа (см. Приложение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№ 4 к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Приказу).</a:t>
            </a:r>
          </a:p>
          <a:p>
            <a:pPr lvl="0" algn="just" eaLnBrk="0" hangingPunct="0">
              <a:buFontTx/>
              <a:buChar char="•"/>
            </a:pPr>
            <a:endParaRPr lang="ru-RU" sz="1600" dirty="0" smtClean="0"/>
          </a:p>
          <a:p>
            <a:pPr lvl="0" algn="just" eaLnBrk="0" hangingPunct="0">
              <a:buFontTx/>
              <a:buChar char="•"/>
            </a:pPr>
            <a:r>
              <a:rPr lang="ru-RU" sz="1600" b="1" dirty="0" smtClean="0"/>
              <a:t>Следует  направлять </a:t>
            </a:r>
            <a:r>
              <a:rPr lang="ru-RU" sz="1600" dirty="0" smtClean="0"/>
              <a:t>жалобу (апелляционную жалобу) в налоговый орган </a:t>
            </a:r>
            <a:r>
              <a:rPr lang="ru-RU" sz="1600" b="1" dirty="0" smtClean="0"/>
              <a:t>по новой форме, </a:t>
            </a:r>
            <a:r>
              <a:rPr lang="ru-RU" sz="1600" dirty="0" smtClean="0"/>
              <a:t>это </a:t>
            </a:r>
            <a:r>
              <a:rPr lang="ru-RU" sz="1600" b="1" dirty="0" smtClean="0"/>
              <a:t>позволит отправлять документы с рабочего места</a:t>
            </a:r>
            <a:r>
              <a:rPr lang="ru-RU" sz="1600" dirty="0" smtClean="0"/>
              <a:t> и гарантирует их оперативное поступление в налоговый орган.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266429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6257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_FNS2012_A4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9243</TotalTime>
  <Words>250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Present_FNS2012_A4</vt:lpstr>
      <vt:lpstr>Досудебное урегулирование  споров.   Порядок досудебного урегулирования налоговых споров. . Применение обстоятельств смягчающих ответственность за совершение налоговых правонарушений. Подача жалоб (апелляционных жалоб) по ТКС.</vt:lpstr>
      <vt:lpstr>Слайд №1. Динамика количества поступивших жалоб. </vt:lpstr>
      <vt:lpstr>Слайд №2: Поступило жалоб в разрезе категорий налогоплательщиков (%).</vt:lpstr>
      <vt:lpstr>Слайд №3. Виды поступивших жалоб (количество).                               В 1 полугодии 2019 года                В 1 полугодии 2020 года</vt:lpstr>
      <vt:lpstr>Презентация PowerPoint</vt:lpstr>
      <vt:lpstr>Слайд №5: Обжалование Решений   в ФНС России и Суд в (2019 - 2020г.г. количество). </vt:lpstr>
      <vt:lpstr>Слайд №6: Рассмотрение споров прошедших досудебный порядок обжалования в 2019-2020гг. в судах (процент). </vt:lpstr>
      <vt:lpstr>Слайд №8: Причины обращения с ходатайствами о применении смягчающих обстоятельств. </vt:lpstr>
      <vt:lpstr>  СЛАЙД №9: Жалоба по ТКС – оперативность доставки и оптимизация взаимодействия  </vt:lpstr>
      <vt:lpstr>Доклад окончен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mmv</dc:creator>
  <cp:lastModifiedBy>Ломпас Светлана Николаевна</cp:lastModifiedBy>
  <cp:revision>731</cp:revision>
  <cp:lastPrinted>2020-09-01T11:09:56Z</cp:lastPrinted>
  <dcterms:created xsi:type="dcterms:W3CDTF">2009-02-12T13:42:23Z</dcterms:created>
  <dcterms:modified xsi:type="dcterms:W3CDTF">2020-09-01T14:07:14Z</dcterms:modified>
</cp:coreProperties>
</file>